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402" r:id="rId5"/>
    <p:sldId id="384" r:id="rId6"/>
    <p:sldId id="404" r:id="rId7"/>
    <p:sldId id="395" r:id="rId8"/>
    <p:sldId id="393" r:id="rId9"/>
    <p:sldId id="403" r:id="rId10"/>
    <p:sldId id="405" r:id="rId11"/>
    <p:sldId id="407" r:id="rId12"/>
    <p:sldId id="409" r:id="rId13"/>
    <p:sldId id="408" r:id="rId14"/>
    <p:sldId id="406" r:id="rId15"/>
    <p:sldId id="397" r:id="rId16"/>
    <p:sldId id="396" r:id="rId17"/>
    <p:sldId id="401" r:id="rId18"/>
    <p:sldId id="398" r:id="rId19"/>
    <p:sldId id="392" r:id="rId20"/>
    <p:sldId id="399" r:id="rId21"/>
    <p:sldId id="4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0CF436-F2E0-4A87-85E6-EDCDA87370E4}">
          <p14:sldIdLst>
            <p14:sldId id="402"/>
            <p14:sldId id="384"/>
            <p14:sldId id="404"/>
            <p14:sldId id="395"/>
            <p14:sldId id="393"/>
            <p14:sldId id="403"/>
            <p14:sldId id="405"/>
            <p14:sldId id="407"/>
            <p14:sldId id="409"/>
            <p14:sldId id="408"/>
            <p14:sldId id="406"/>
            <p14:sldId id="397"/>
            <p14:sldId id="396"/>
            <p14:sldId id="401"/>
          </p14:sldIdLst>
        </p14:section>
        <p14:section name="Location Information" id="{7ED0D4D2-F0CF-41AC-AA57-C82C0787272B}">
          <p14:sldIdLst>
            <p14:sldId id="398"/>
            <p14:sldId id="392"/>
            <p14:sldId id="399"/>
            <p14:sldId id="400"/>
          </p14:sldIdLst>
        </p14:section>
      </p14:sectionLst>
    </p:ex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92E"/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93947" autoAdjust="0"/>
  </p:normalViewPr>
  <p:slideViewPr>
    <p:cSldViewPr snapToGrid="0">
      <p:cViewPr varScale="1">
        <p:scale>
          <a:sx n="110" d="100"/>
          <a:sy n="110" d="100"/>
        </p:scale>
        <p:origin x="402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ewshotels.com/live-by-loews-arlington-texas/discover/texas-liv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oewshotels.com/live-by-loews-arlington-texas/esports-stadium-arlington-expo-center" TargetMode="External"/><Relationship Id="rId5" Type="http://schemas.openxmlformats.org/officeDocument/2006/relationships/hyperlink" Target="https://www.loewshotels.com/live-by-loews-arlington-texas/globe-life-park" TargetMode="External"/><Relationship Id="rId4" Type="http://schemas.openxmlformats.org/officeDocument/2006/relationships/hyperlink" Target="https://www.loewshotels.com/live-by-loews-arlington-texas/att-stadium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ewshotels.com/live-by-loews-arlington-texas/discover/texas-liv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oewshotels.com/live-by-loews-arlington-texas/esports-stadium-arlington-expo-center" TargetMode="External"/><Relationship Id="rId5" Type="http://schemas.openxmlformats.org/officeDocument/2006/relationships/hyperlink" Target="https://www.loewshotels.com/live-by-loews-arlington-texas/globe-life-park" TargetMode="External"/><Relationship Id="rId4" Type="http://schemas.openxmlformats.org/officeDocument/2006/relationships/hyperlink" Target="https://www.loewshotels.com/live-by-loews-arlington-texas/att-stadiu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When you’re looking for the most exciting dining and entertainment in the Dallas–Fort Worth Metroplex, you’ll find yourself at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3"/>
              </a:rPr>
              <a:t>Texas Live!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, the recreation hub nestled among the Dallas Cowboys’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4"/>
              </a:rPr>
              <a:t>AT&amp;T Stadium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, the Texas Rangers’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5"/>
              </a:rPr>
              <a:t>Globe Life Field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, and the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6"/>
              </a:rPr>
              <a:t>Esports Stadium &amp; Expo Center.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 Staying at Live! by Loews – Arlington puts you at the center of all the action, with all the benefits of a stylish, modern retreat.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B6CC-4AF6-3879-B70C-AE24D2845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A2F80-4AE7-B618-88A5-243456239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F469D-2157-287F-D287-E423C1000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When you’re looking for the most exciting dining and entertainment in the Dallas–Fort Worth Metroplex, you’ll find yourself at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3"/>
              </a:rPr>
              <a:t>Texas Live!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, the recreation hub nestled among the Dallas Cowboys’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4"/>
              </a:rPr>
              <a:t>AT&amp;T Stadium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, the Texas Rangers’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5"/>
              </a:rPr>
              <a:t>Globe Life Field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, and the </a:t>
            </a:r>
            <a:r>
              <a:rPr lang="en-US" b="0" i="0" dirty="0">
                <a:solidFill>
                  <a:srgbClr val="D64123"/>
                </a:solidFill>
                <a:effectLst/>
                <a:latin typeface="GT America Extended"/>
                <a:hlinkClick r:id="rId6"/>
              </a:rPr>
              <a:t>Esports Stadium &amp; Expo Center.</a:t>
            </a:r>
            <a:r>
              <a:rPr lang="en-US" b="0" i="0" dirty="0">
                <a:solidFill>
                  <a:srgbClr val="4D4E56"/>
                </a:solidFill>
                <a:effectLst/>
                <a:latin typeface="GT America Extended"/>
              </a:rPr>
              <a:t> Staying at Live! by Loews – Arlington puts you at the center of all the action, with all the benefits of a stylish, modern retreat.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87AC-A7F2-FC05-3A92-9AB2FE5AE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2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a short walk or drive….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CRC will take place in Arlington, Texas. It is conveniently located between Dallas and Fort Worth. It is a 17 minute drive from DFW and a 30 minute drive from DAL (Love-Field).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7E4E-C993-95A7-3E52-9B32C5BC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5B9ACA-3735-5AC0-A5B8-867ADE19E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43C3B-AF46-578D-77D4-F8E9AAF29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FA792-4B5A-410B-C8B8-727D5D55B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C0A5D-7457-B27E-7644-4A857156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41962-8D52-5C60-C790-54DEDE113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B36795-6D1B-C08E-488C-FC71117F2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modified our standard CRC schedule, compressing it to allow for only that Friday to be out of the office if you need.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C8D28-5A8F-4098-040D-A9FCA3A48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https://players.brightcove.net/5159849784001/rUd939qC_default/index.html?videoId=6296984476001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8crc.com/chapter-chair-workshop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crowd of people in a circle&#10;&#10;Description automatically generated">
            <a:extLst>
              <a:ext uri="{FF2B5EF4-FFF2-40B4-BE49-F238E27FC236}">
                <a16:creationId xmlns:a16="http://schemas.microsoft.com/office/drawing/2014/main" id="{0C249C36-8293-66A8-6572-4E6346FE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Basic Wide Shiny Gold Polyester Tie | In stock! | Trendhim">
            <a:extLst>
              <a:ext uri="{FF2B5EF4-FFF2-40B4-BE49-F238E27FC236}">
                <a16:creationId xmlns:a16="http://schemas.microsoft.com/office/drawing/2014/main" id="{BAE41E6F-0D1A-BEEA-9F31-B1161272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45" y="1215275"/>
            <a:ext cx="3648164" cy="36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5B89C-8EEB-5EA8-214C-9210635D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11" y="470830"/>
            <a:ext cx="5869189" cy="1332000"/>
          </a:xfrm>
        </p:spPr>
        <p:txBody>
          <a:bodyPr/>
          <a:lstStyle/>
          <a:p>
            <a:r>
              <a:rPr lang="en-US" sz="3200" dirty="0"/>
              <a:t>Golden Gavel Gala – Wear Gold!</a:t>
            </a:r>
          </a:p>
        </p:txBody>
      </p:sp>
      <p:pic>
        <p:nvPicPr>
          <p:cNvPr id="5" name="Content Placeholder 4" descr="A table set for a formal event&#10;&#10;Description automatically generated">
            <a:extLst>
              <a:ext uri="{FF2B5EF4-FFF2-40B4-BE49-F238E27FC236}">
                <a16:creationId xmlns:a16="http://schemas.microsoft.com/office/drawing/2014/main" id="{B0C762FD-05C0-B964-FA94-A434DD477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9794" y="-108656"/>
            <a:ext cx="5969793" cy="3979862"/>
          </a:xfrm>
        </p:spPr>
      </p:pic>
      <p:pic>
        <p:nvPicPr>
          <p:cNvPr id="2058" name="Picture 10" descr="Four Day Weekend | Coppell Arts Center">
            <a:extLst>
              <a:ext uri="{FF2B5EF4-FFF2-40B4-BE49-F238E27FC236}">
                <a16:creationId xmlns:a16="http://schemas.microsoft.com/office/drawing/2014/main" id="{7539FF58-5B61-CCC3-F95F-892A8BA0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73" y="2959165"/>
            <a:ext cx="5504247" cy="36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Best Ideas for a Glamorous Gold-Themed Party– CV Linens">
            <a:extLst>
              <a:ext uri="{FF2B5EF4-FFF2-40B4-BE49-F238E27FC236}">
                <a16:creationId xmlns:a16="http://schemas.microsoft.com/office/drawing/2014/main" id="{8DF19115-276D-E632-AE0A-95D371C9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62" y="3798887"/>
            <a:ext cx="4033838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n't Be Like The Rest Of Them Darling! Fabulous Gold Tuxedo by  @dolcegabbana 💗 #menswear… | White tuxedo wedding, Groom tuxedo wedding,  Gold tuxedo">
            <a:extLst>
              <a:ext uri="{FF2B5EF4-FFF2-40B4-BE49-F238E27FC236}">
                <a16:creationId xmlns:a16="http://schemas.microsoft.com/office/drawing/2014/main" id="{E054003E-8E16-CC93-AFDD-4CFF990D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953"/>
            <a:ext cx="2834913" cy="35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7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97F432-D303-D8C6-342E-2FB8E6FB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572E10-E743-95AD-30F4-9D0C007D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775C2-3FDA-61F7-7675-61BDD92F0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Thursday April 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587CCE-044C-68D9-7917-728A69A887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Social &amp; Sightseeing Activities</a:t>
            </a:r>
          </a:p>
          <a:p>
            <a:r>
              <a:rPr lang="en-US" dirty="0">
                <a:solidFill>
                  <a:schemeClr val="tx1"/>
                </a:solidFill>
              </a:rPr>
              <a:t>Golf</a:t>
            </a:r>
          </a:p>
          <a:p>
            <a:r>
              <a:rPr lang="en-US" dirty="0">
                <a:solidFill>
                  <a:schemeClr val="tx1"/>
                </a:solidFill>
              </a:rPr>
              <a:t>Sightseeing on your own!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Globe Life Field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Dallas Cowboys AT&amp;T Stadium Tour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Six Flags Over Texas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Texas Rangers Game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endParaRPr lang="en-U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3B4841-B281-974B-AB03-7BF12352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FRIDAY APRIL 26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A1CFAE-96E9-5A8D-8302-AADFF3B529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4216621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Learning &amp; Meetings</a:t>
            </a:r>
          </a:p>
          <a:p>
            <a:pPr lvl="0"/>
            <a:r>
              <a:rPr lang="en-US" b="1" dirty="0">
                <a:solidFill>
                  <a:schemeClr val="tx1"/>
                </a:solidFill>
              </a:rPr>
              <a:t>Morning: </a:t>
            </a:r>
            <a:r>
              <a:rPr lang="en-US" dirty="0">
                <a:solidFill>
                  <a:schemeClr val="tx1"/>
                </a:solidFill>
              </a:rPr>
              <a:t>Dallas ASHRAE Engineering Expo</a:t>
            </a:r>
          </a:p>
          <a:p>
            <a:pPr lvl="0"/>
            <a:r>
              <a:rPr lang="en-US" b="1" dirty="0">
                <a:solidFill>
                  <a:schemeClr val="tx1"/>
                </a:solidFill>
              </a:rPr>
              <a:t>Caucus 1</a:t>
            </a:r>
          </a:p>
          <a:p>
            <a:pPr lvl="0"/>
            <a:r>
              <a:rPr lang="en-US" b="1" dirty="0">
                <a:solidFill>
                  <a:schemeClr val="tx1"/>
                </a:solidFill>
              </a:rPr>
              <a:t>Lunch: </a:t>
            </a:r>
            <a:r>
              <a:rPr lang="en-US" dirty="0">
                <a:solidFill>
                  <a:schemeClr val="tx1"/>
                </a:solidFill>
              </a:rPr>
              <a:t>CRC Kickoff &amp; Welcome Lunch</a:t>
            </a:r>
          </a:p>
          <a:p>
            <a:r>
              <a:rPr lang="en-US" b="1" dirty="0">
                <a:solidFill>
                  <a:schemeClr val="tx1"/>
                </a:solidFill>
              </a:rPr>
              <a:t>Afternoon: </a:t>
            </a:r>
            <a:r>
              <a:rPr lang="en-US" dirty="0">
                <a:solidFill>
                  <a:schemeClr val="tx1"/>
                </a:solidFill>
              </a:rPr>
              <a:t>Business Session</a:t>
            </a:r>
          </a:p>
          <a:p>
            <a:r>
              <a:rPr lang="en-US" b="1" dirty="0">
                <a:solidFill>
                  <a:schemeClr val="tx1"/>
                </a:solidFill>
              </a:rPr>
              <a:t>Happy Hour:  </a:t>
            </a:r>
            <a:r>
              <a:rPr lang="en-US" dirty="0">
                <a:solidFill>
                  <a:schemeClr val="tx1"/>
                </a:solidFill>
              </a:rPr>
              <a:t>Heavy apps &amp; drinks at terrace overlooking AT&amp;T Stadium</a:t>
            </a:r>
          </a:p>
          <a:p>
            <a:r>
              <a:rPr lang="en-US" b="1" dirty="0">
                <a:solidFill>
                  <a:schemeClr val="tx1"/>
                </a:solidFill>
              </a:rPr>
              <a:t>Evening: </a:t>
            </a:r>
            <a:r>
              <a:rPr lang="en-US" dirty="0">
                <a:solidFill>
                  <a:schemeClr val="tx1"/>
                </a:solidFill>
              </a:rPr>
              <a:t>Dinner on your own at Texas Live!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0B83CF-800D-86D8-39C7-086796905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SATURDAY APRIL 27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5F5A18A-6290-564B-403A-99FE80EDC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1"/>
            <a:ext cx="3679447" cy="30290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Meetings &amp; Awards Gala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Morning:  </a:t>
            </a:r>
            <a:r>
              <a:rPr lang="en-US" dirty="0">
                <a:solidFill>
                  <a:schemeClr val="tx1"/>
                </a:solidFill>
              </a:rPr>
              <a:t>Business Session</a:t>
            </a:r>
          </a:p>
          <a:p>
            <a:r>
              <a:rPr lang="en-US" b="1" dirty="0">
                <a:solidFill>
                  <a:schemeClr val="tx1"/>
                </a:solidFill>
              </a:rPr>
              <a:t>Lunch &amp; Caucus 2 </a:t>
            </a:r>
          </a:p>
          <a:p>
            <a:r>
              <a:rPr lang="en-US" b="1" dirty="0">
                <a:solidFill>
                  <a:schemeClr val="tx1"/>
                </a:solidFill>
              </a:rPr>
              <a:t>Afternoon: </a:t>
            </a:r>
            <a:r>
              <a:rPr lang="en-US" dirty="0">
                <a:solidFill>
                  <a:schemeClr val="tx1"/>
                </a:solidFill>
              </a:rPr>
              <a:t>Leadership Forum</a:t>
            </a:r>
          </a:p>
          <a:p>
            <a:r>
              <a:rPr lang="en-US" b="1" dirty="0">
                <a:solidFill>
                  <a:schemeClr val="tx1"/>
                </a:solidFill>
              </a:rPr>
              <a:t>Evening:  </a:t>
            </a:r>
            <a:r>
              <a:rPr lang="en-US" dirty="0">
                <a:solidFill>
                  <a:schemeClr val="tx1"/>
                </a:solidFill>
              </a:rPr>
              <a:t>Awards Gala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9F52936-D5CF-E3DE-0979-643A9391E132}"/>
              </a:ext>
            </a:extLst>
          </p:cNvPr>
          <p:cNvSpPr txBox="1">
            <a:spLocks/>
          </p:cNvSpPr>
          <p:nvPr/>
        </p:nvSpPr>
        <p:spPr>
          <a:xfrm>
            <a:off x="8139659" y="5188766"/>
            <a:ext cx="3566160" cy="5353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2000" b="0" kern="1200" cap="all" spc="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SUNDAY APRIL 28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74F8834-641C-AF0A-FC37-71D6B577854A}"/>
              </a:ext>
            </a:extLst>
          </p:cNvPr>
          <p:cNvSpPr txBox="1">
            <a:spLocks/>
          </p:cNvSpPr>
          <p:nvPr/>
        </p:nvSpPr>
        <p:spPr>
          <a:xfrm>
            <a:off x="8139659" y="5841073"/>
            <a:ext cx="3775203" cy="80291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Caucus 3 (if needed)</a:t>
            </a:r>
          </a:p>
          <a:p>
            <a:r>
              <a:rPr lang="en-US" dirty="0">
                <a:solidFill>
                  <a:schemeClr val="tx1"/>
                </a:solidFill>
              </a:rPr>
              <a:t>CRC Debrief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DFF19AA-CFBE-C423-CFFD-7BA0ABE95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779" y="88491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0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AE42F5-B8F6-3360-42F2-31C0C109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Essential Information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5C9891-BAF1-C5DE-4A14-0AB7B1BB7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820550" cy="3415519"/>
          </a:xfrm>
        </p:spPr>
        <p:txBody>
          <a:bodyPr anchor="t"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Hotel: Discounted rate of $249/night</a:t>
            </a:r>
          </a:p>
          <a:p>
            <a:r>
              <a:rPr lang="en-US" sz="2200" dirty="0">
                <a:solidFill>
                  <a:schemeClr val="tx1"/>
                </a:solidFill>
              </a:rPr>
              <a:t>Registration: $300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$50 add-on for Engineering Summit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$150 add-on for Golf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Link: www.r8crc.com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8F3386-EDE0-E963-AD64-D5B4B5DE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0" r="14709" b="-1"/>
          <a:stretch/>
        </p:blipFill>
        <p:spPr>
          <a:xfrm>
            <a:off x="4550897" y="1"/>
            <a:ext cx="3820550" cy="342900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A503F-4931-C866-61E7-0D36C6FF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5" r="21696" b="1"/>
          <a:stretch/>
        </p:blipFill>
        <p:spPr>
          <a:xfrm>
            <a:off x="8371452" y="10"/>
            <a:ext cx="3820550" cy="342899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580A4-5ED9-9F8B-22CA-42873DBB5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9" r="8891" b="2"/>
          <a:stretch/>
        </p:blipFill>
        <p:spPr>
          <a:xfrm>
            <a:off x="4550897" y="3429001"/>
            <a:ext cx="3820550" cy="342900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F2051-5EB1-D438-0622-CD32FAE171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4" r="12482"/>
          <a:stretch/>
        </p:blipFill>
        <p:spPr>
          <a:xfrm>
            <a:off x="8371452" y="3428998"/>
            <a:ext cx="3820550" cy="342900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EA8BF7B3-F993-2A4A-22B6-8304902B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53186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5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84B84-3473-8FB2-13CF-9407DD8C7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223CD4-01E8-E489-41D7-411A6133E4BD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7308849" cy="125671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CRC</a:t>
            </a:r>
          </a:p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April 25-28, 2024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B43CD9FE-7514-4B09-9F36-6E7E34D2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943" y="167846"/>
            <a:ext cx="3888714" cy="1256718"/>
          </a:xfrm>
          <a:prstGeom prst="rect">
            <a:avLst/>
          </a:prstGeom>
        </p:spPr>
      </p:pic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F48B01B-B9BB-DFA8-2B86-3D9FFA776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551" y="4094182"/>
            <a:ext cx="2595972" cy="25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1312388-8A53-B1C4-87A0-8111A2EA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76" y="1048047"/>
            <a:ext cx="7619048" cy="4761905"/>
          </a:xfrm>
          <a:prstGeom prst="rect">
            <a:avLst/>
          </a:prstGeom>
        </p:spPr>
      </p:pic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05B008E-5415-73D1-1ACE-FDF612DCB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551" y="5604388"/>
            <a:ext cx="1066102" cy="10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95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AE42F5-B8F6-3360-42F2-31C0C109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5" y="1556581"/>
            <a:ext cx="3565524" cy="153319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Make a weekend of it!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0F77-55DC-B16C-7F2C-00BF27896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03" r="29413" b="-1"/>
          <a:stretch/>
        </p:blipFill>
        <p:spPr>
          <a:xfrm>
            <a:off x="4549733" y="10"/>
            <a:ext cx="5362840" cy="6857990"/>
          </a:xfrm>
          <a:custGeom>
            <a:avLst/>
            <a:gdLst/>
            <a:ahLst/>
            <a:cxnLst/>
            <a:rect l="l" t="t" r="r" b="b"/>
            <a:pathLst>
              <a:path w="5362840" h="6858000">
                <a:moveTo>
                  <a:pt x="0" y="0"/>
                </a:moveTo>
                <a:lnTo>
                  <a:pt x="5362840" y="0"/>
                </a:lnTo>
                <a:lnTo>
                  <a:pt x="53628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4D789A-7DB3-3863-6017-95613EB16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24" r="30759" b="-4"/>
          <a:stretch/>
        </p:blipFill>
        <p:spPr>
          <a:xfrm>
            <a:off x="9912572" y="3427200"/>
            <a:ext cx="2279428" cy="3430800"/>
          </a:xfrm>
          <a:custGeom>
            <a:avLst/>
            <a:gdLst/>
            <a:ahLst/>
            <a:cxnLst/>
            <a:rect l="l" t="t" r="r" b="b"/>
            <a:pathLst>
              <a:path w="2279428" h="3430800">
                <a:moveTo>
                  <a:pt x="0" y="0"/>
                </a:moveTo>
                <a:lnTo>
                  <a:pt x="2279428" y="0"/>
                </a:lnTo>
                <a:lnTo>
                  <a:pt x="2279428" y="3430800"/>
                </a:lnTo>
                <a:lnTo>
                  <a:pt x="0" y="34308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4695B-5404-1005-9083-9E8514D98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13" r="23436" b="-3"/>
          <a:stretch/>
        </p:blipFill>
        <p:spPr>
          <a:xfrm>
            <a:off x="9912572" y="10"/>
            <a:ext cx="2279428" cy="3430790"/>
          </a:xfrm>
          <a:custGeom>
            <a:avLst/>
            <a:gdLst/>
            <a:ahLst/>
            <a:cxnLst/>
            <a:rect l="l" t="t" r="r" b="b"/>
            <a:pathLst>
              <a:path w="2279428" h="3430800">
                <a:moveTo>
                  <a:pt x="0" y="0"/>
                </a:moveTo>
                <a:lnTo>
                  <a:pt x="2279428" y="0"/>
                </a:lnTo>
                <a:lnTo>
                  <a:pt x="2279428" y="3430800"/>
                </a:lnTo>
                <a:lnTo>
                  <a:pt x="0" y="3430800"/>
                </a:lnTo>
                <a:close/>
              </a:path>
            </a:pathLst>
          </a:cu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617B1BA-F846-ECE2-726A-7D206475A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8" y="5594556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10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in">
            <a:hlinkClick r:id="" action="ppaction://media"/>
            <a:extLst>
              <a:ext uri="{FF2B5EF4-FFF2-40B4-BE49-F238E27FC236}">
                <a16:creationId xmlns:a16="http://schemas.microsoft.com/office/drawing/2014/main" id="{9796BB7C-DBD2-29D0-CEB1-6CC4B47A0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BFAF-EC7A-2948-7EE6-38699076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Sneak Peek: Hospitality Suite</a:t>
            </a:r>
          </a:p>
        </p:txBody>
      </p:sp>
      <p:pic>
        <p:nvPicPr>
          <p:cNvPr id="1026" name="Picture 2" descr="A living room with a tv and couches&#10;&#10;Description automatically generated with low confidence">
            <a:extLst>
              <a:ext uri="{FF2B5EF4-FFF2-40B4-BE49-F238E27FC236}">
                <a16:creationId xmlns:a16="http://schemas.microsoft.com/office/drawing/2014/main" id="{8FEC12D6-C07F-79D7-D9E7-47C4E24074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14014"/>
          <a:stretch/>
        </p:blipFill>
        <p:spPr bwMode="auto"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4E43543-205F-A494-59B5-131D8173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779" y="88491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BFAF-EC7A-2948-7EE6-38699076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Sneak Peek: Hospitality Suite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CA2A3-1F8F-AFC9-0FDC-034D0E829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89" b="16311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387CCED-2C01-DD71-81CB-7F4C94B9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779" y="88491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359285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REGISTER NOW!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1761" r="13869" b="2"/>
          <a:stretch/>
        </p:blipFill>
        <p:spPr>
          <a:xfrm>
            <a:off x="4550897" y="1"/>
            <a:ext cx="3820550" cy="342900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9276" r="16353" b="3"/>
          <a:stretch/>
        </p:blipFill>
        <p:spPr>
          <a:xfrm>
            <a:off x="8371452" y="10"/>
            <a:ext cx="3820550" cy="342899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17864" r="23085" b="3"/>
          <a:stretch/>
        </p:blipFill>
        <p:spPr>
          <a:xfrm>
            <a:off x="4550897" y="3429001"/>
            <a:ext cx="3820550" cy="342900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l="15648" r="11928" b="-4"/>
          <a:stretch/>
        </p:blipFill>
        <p:spPr>
          <a:xfrm>
            <a:off x="8371452" y="3428998"/>
            <a:ext cx="3820550" cy="342900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D97D9DE-1C75-4CA1-AD72-00A176FC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E9192148-C145-1AEE-A011-84ED9FAB88C3}"/>
              </a:ext>
            </a:extLst>
          </p:cNvPr>
          <p:cNvSpPr txBox="1">
            <a:spLocks/>
          </p:cNvSpPr>
          <p:nvPr/>
        </p:nvSpPr>
        <p:spPr>
          <a:xfrm>
            <a:off x="550863" y="2677306"/>
            <a:ext cx="3565525" cy="341551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defPPr>
              <a:defRPr lang="en-US"/>
            </a:defPPr>
            <a:lvl1pPr marL="228600" indent="-228600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b="0" i="0">
                <a:effectLst/>
                <a:latin typeface="+mj-lt"/>
              </a:defRPr>
            </a:lvl1pPr>
            <a:lvl2pPr marL="685800" indent="-228600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>
                <a:solidFill>
                  <a:schemeClr val="tx1">
                    <a:alpha val="60000"/>
                  </a:schemeClr>
                </a:solidFill>
              </a:defRPr>
            </a:lvl2pPr>
            <a:lvl3pPr marL="1143000" indent="-228600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>
                <a:solidFill>
                  <a:schemeClr val="tx1">
                    <a:alpha val="60000"/>
                  </a:schemeClr>
                </a:solidFill>
              </a:defRPr>
            </a:lvl3pPr>
            <a:lvl4pPr marL="1600200" indent="-228600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>
                <a:solidFill>
                  <a:schemeClr val="tx1">
                    <a:alpha val="60000"/>
                  </a:schemeClr>
                </a:solidFill>
              </a:defRPr>
            </a:lvl4pPr>
            <a:lvl5pPr marL="2057400" indent="-228600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>
                <a:solidFill>
                  <a:schemeClr val="tx1">
                    <a:alpha val="6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What: Region Business &amp; Training</a:t>
            </a:r>
          </a:p>
          <a:p>
            <a:r>
              <a:rPr lang="en-US" sz="1800" dirty="0"/>
              <a:t>When: April 25-28, 2024</a:t>
            </a:r>
          </a:p>
          <a:p>
            <a:r>
              <a:rPr lang="en-US" sz="1800" dirty="0"/>
              <a:t>Where: Arlington, TX</a:t>
            </a:r>
          </a:p>
          <a:p>
            <a:r>
              <a:rPr lang="en-US" sz="1800" dirty="0"/>
              <a:t>How: R8CRC.com </a:t>
            </a:r>
          </a:p>
          <a:p>
            <a:endParaRPr lang="en-US" sz="1800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7806A96-95EE-BBFE-66DE-B0FCF90C9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5738038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1BECE-EE5A-D0E0-6DE3-FDF53E1EF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8732F76-AB13-8749-B265-FCF85170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9921424" cy="1333055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/>
              <a:t>Who should attend CRC?</a:t>
            </a:r>
            <a:endParaRPr lang="en-US" dirty="0"/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0342557-9691-41B1-9FFF-027845ED0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0971" y="1982786"/>
            <a:ext cx="734257" cy="760506"/>
            <a:chOff x="5243759" y="1363788"/>
            <a:chExt cx="734257" cy="760506"/>
          </a:xfrm>
        </p:grpSpPr>
        <p:sp>
          <p:nvSpPr>
            <p:cNvPr id="1040" name="Freeform 5">
              <a:extLst>
                <a:ext uri="{FF2B5EF4-FFF2-40B4-BE49-F238E27FC236}">
                  <a16:creationId xmlns:a16="http://schemas.microsoft.com/office/drawing/2014/main" id="{086D6FFF-B330-42B3-9F1F-607CECF8D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1" name="Freeform 6">
              <a:extLst>
                <a:ext uri="{FF2B5EF4-FFF2-40B4-BE49-F238E27FC236}">
                  <a16:creationId xmlns:a16="http://schemas.microsoft.com/office/drawing/2014/main" id="{8D054D43-E740-4CA9-8197-85FBE2EC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2" name="Freeform 8">
              <a:extLst>
                <a:ext uri="{FF2B5EF4-FFF2-40B4-BE49-F238E27FC236}">
                  <a16:creationId xmlns:a16="http://schemas.microsoft.com/office/drawing/2014/main" id="{CB5EB56C-B805-41B2-88BA-B198E68E6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4C857E-7F7F-65A0-C45E-03EB4AB5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62" y="1588270"/>
            <a:ext cx="5748803" cy="3779838"/>
          </a:xfrm>
          <a:custGeom>
            <a:avLst/>
            <a:gdLst/>
            <a:ahLst/>
            <a:cxnLst/>
            <a:rect l="l" t="t" r="r" b="b"/>
            <a:pathLst>
              <a:path w="5773738" h="3779838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1">
            <a:extLst>
              <a:ext uri="{FF2B5EF4-FFF2-40B4-BE49-F238E27FC236}">
                <a16:creationId xmlns:a16="http://schemas.microsoft.com/office/drawing/2014/main" id="{D40784C6-7C1E-5019-DC7F-86CEF426C7E2}"/>
              </a:ext>
            </a:extLst>
          </p:cNvPr>
          <p:cNvSpPr txBox="1">
            <a:spLocks/>
          </p:cNvSpPr>
          <p:nvPr/>
        </p:nvSpPr>
        <p:spPr>
          <a:xfrm>
            <a:off x="6486638" y="2009317"/>
            <a:ext cx="5154499" cy="320711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Chapter Delegates and Alternates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Current year (2023-2024) Chapter Volunteers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Future year (2024-2025) Chapter Volunteers</a:t>
            </a:r>
          </a:p>
          <a:p>
            <a:pPr marL="0" indent="0" algn="l">
              <a:buNone/>
            </a:pPr>
            <a:endParaRPr lang="en-US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/>
              <a:t>💡</a:t>
            </a:r>
            <a:r>
              <a:rPr lang="en-US" b="1" i="0" dirty="0">
                <a:solidFill>
                  <a:schemeClr val="tx1"/>
                </a:solidFill>
                <a:effectLst/>
                <a:latin typeface="+mj-lt"/>
              </a:rPr>
              <a:t>Consider framing CRC as a Chapter Board Retreat. </a:t>
            </a:r>
          </a:p>
        </p:txBody>
      </p:sp>
    </p:spTree>
    <p:extLst>
      <p:ext uri="{BB962C8B-B14F-4D97-AF65-F5344CB8AC3E}">
        <p14:creationId xmlns:p14="http://schemas.microsoft.com/office/powerpoint/2010/main" val="30676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E179-926B-63D7-7F74-936D6F04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Arlington Entertainment District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A10EA005-BAC6-28B1-C68A-F84BDDABC4BB}"/>
              </a:ext>
            </a:extLst>
          </p:cNvPr>
          <p:cNvSpPr txBox="1">
            <a:spLocks/>
          </p:cNvSpPr>
          <p:nvPr/>
        </p:nvSpPr>
        <p:spPr>
          <a:xfrm>
            <a:off x="550863" y="2678400"/>
            <a:ext cx="4162651" cy="398504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Dallas Cowboys’ AT&amp;T Stadium</a:t>
            </a:r>
          </a:p>
          <a:p>
            <a:r>
              <a:rPr lang="en-US" sz="1400" dirty="0"/>
              <a:t>Texas Rangers’ Globe Life Field</a:t>
            </a:r>
          </a:p>
          <a:p>
            <a:r>
              <a:rPr lang="en-US" sz="1400" dirty="0"/>
              <a:t> Texas Live! – restaurants, cocktail bars, and more</a:t>
            </a:r>
          </a:p>
          <a:p>
            <a:r>
              <a:rPr lang="en-US" sz="1400" dirty="0"/>
              <a:t>Arlington Backyard - outdoor live music venue</a:t>
            </a:r>
          </a:p>
          <a:p>
            <a:r>
              <a:rPr lang="en-US" sz="1400" dirty="0"/>
              <a:t>Esports Stadium</a:t>
            </a:r>
          </a:p>
          <a:p>
            <a:r>
              <a:rPr lang="en-US" sz="1400" dirty="0"/>
              <a:t>Six Flags Over Texas</a:t>
            </a:r>
          </a:p>
          <a:p>
            <a:r>
              <a:rPr lang="en-US" sz="1400" dirty="0"/>
              <a:t>Six Flags Hurricane Harbor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9DA9C-6D11-D1B4-6A12-CC2E46814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5" r="15695" b="2"/>
          <a:stretch/>
        </p:blipFill>
        <p:spPr>
          <a:xfrm>
            <a:off x="4550898" y="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F168387-61F6-124C-FEF9-A15DF556D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6" y="5821780"/>
            <a:ext cx="1661084" cy="10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E179-926B-63D7-7F74-936D6F04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Location: Arlington, TX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4651B-2617-0CA7-6D83-D4AE3B622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38" y="1349829"/>
            <a:ext cx="11305005" cy="5165376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26A8F07C-247A-AA69-A26F-E8CD022F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779" y="88491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7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9876-8651-0187-232E-2C4CEC797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D64076-9B14-4087-E106-BFAD9C5E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dirty="0"/>
              <a:t>Pre-Conference Agenda/Timeline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EE2563-608D-D327-28DD-F988FA274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2963"/>
            <a:ext cx="11090275" cy="29788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March 31, 2024 – CRC Hotel Block CLOSES</a:t>
            </a:r>
          </a:p>
          <a:p>
            <a:r>
              <a:rPr lang="en-US" dirty="0">
                <a:solidFill>
                  <a:schemeClr val="tx1"/>
                </a:solidFill>
              </a:rPr>
              <a:t>April 11, 2024 – CRC Registration CLOSES – No On-site Registration</a:t>
            </a:r>
          </a:p>
          <a:p>
            <a:r>
              <a:rPr lang="en-US" dirty="0">
                <a:solidFill>
                  <a:schemeClr val="tx1"/>
                </a:solidFill>
              </a:rPr>
              <a:t>April 11, 2024 - Caucus Orientation - VIRTUAL</a:t>
            </a:r>
          </a:p>
          <a:p>
            <a:r>
              <a:rPr lang="en-US" dirty="0">
                <a:solidFill>
                  <a:schemeClr val="tx1"/>
                </a:solidFill>
              </a:rPr>
              <a:t>April 18-19, 2024 - Chapter Chair Training – VIRTUAL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more details in next slides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April 25-28, 2024 - Chapter Regional Conference (CRC) - IN PERSON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more details in next slides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BE1DFA3-1054-423C-8048-E084EA46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594" y="5618434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07FC-C3F2-DDF0-3169-88EEF2A1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April 18-19, 2024 - Chapter Chair Training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949F-A6EF-CA81-4E39-614E35A39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13290"/>
            <a:ext cx="5301297" cy="390508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Chapter Chairs should attend BOTH virtual training and in-person workshop at CRC.</a:t>
            </a:r>
          </a:p>
          <a:p>
            <a:pPr lvl="1"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Virtual Workshop – meet RVC + learn functional portions of role. </a:t>
            </a:r>
          </a:p>
          <a:p>
            <a:pPr lvl="1"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In-person Workshop – collaborate on ideas, learn best practices, create plan for the year. 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23-24 R8 Golden Gavel Committee Awards</a:t>
            </a:r>
          </a:p>
          <a:p>
            <a:pPr lvl="1">
              <a:spcAft>
                <a:spcPts val="0"/>
              </a:spcAft>
            </a:pP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Chapters will earn points for 2023-2024 Golden Gavel and Chapparal awards by attending the in-person Leadership Workshop at CRC in Dallas. 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24-25 PAOE</a:t>
            </a:r>
          </a:p>
          <a:p>
            <a:pPr lvl="1">
              <a:spcAft>
                <a:spcPts val="0"/>
              </a:spcAft>
            </a:pP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Chapters earn </a:t>
            </a:r>
            <a:r>
              <a:rPr lang="en-US" sz="11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2024-2025 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PAOE points for "</a:t>
            </a:r>
            <a:r>
              <a:rPr lang="en-US" sz="11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Attend CRC Workshop"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 if the correct person attends the virtual workshop. </a:t>
            </a:r>
          </a:p>
          <a:p>
            <a:pPr lvl="1">
              <a:spcAft>
                <a:spcPts val="0"/>
              </a:spcAft>
            </a:pP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Chapters can earn </a:t>
            </a:r>
            <a:r>
              <a:rPr lang="en-US" sz="11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2024-2025 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PAOE points for "</a:t>
            </a:r>
            <a:r>
              <a:rPr lang="en-US" sz="11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Planning/Goal Setting Session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 by attending the in-person Leadership Workshop at CRC in Dallas. </a:t>
            </a: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Regist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er: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hlinkClick r:id="rId2"/>
              </a:rPr>
              <a:t>https://www.r8crc.com/chapter-chair-workshops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2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3E2E1B-FB03-7ECD-F7C3-A5E95ECA1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64" y="1784400"/>
            <a:ext cx="4887418" cy="371071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F5B9FEF-0B50-2DFA-B85C-B30FB6777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594" y="5657411"/>
            <a:ext cx="1823406" cy="1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3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EE0CA1-D3EE-4024-8924-687FF7C9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hedule of the day&#10;&#10;Description automatically generated with medium confidence">
            <a:extLst>
              <a:ext uri="{FF2B5EF4-FFF2-40B4-BE49-F238E27FC236}">
                <a16:creationId xmlns:a16="http://schemas.microsoft.com/office/drawing/2014/main" id="{0A6EF1CC-E071-AF9C-135C-70B3ECC3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093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46288-5919-C2D2-DCD3-7E5AB9B6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DC81-9F99-A9D5-5E07-BAF71F43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r>
              <a:rPr lang="en-US" sz="2800" dirty="0"/>
              <a:t>Tailgate Reception -  support for your favorite sports team with a polo, jersey, or t-shirt.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96EB91-E454-1ECF-4EF6-62593F41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4F0938-A84A-2F94-2F61-45BA7740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31" y="1215231"/>
            <a:ext cx="5128838" cy="38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crowd and text">
            <a:extLst>
              <a:ext uri="{FF2B5EF4-FFF2-40B4-BE49-F238E27FC236}">
                <a16:creationId xmlns:a16="http://schemas.microsoft.com/office/drawing/2014/main" id="{70DC5F07-DEA7-88FD-FF1F-B90CFF53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88" y="1674809"/>
            <a:ext cx="5329187" cy="35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niversity of Tulsa creates renewed gameday culture">
            <a:extLst>
              <a:ext uri="{FF2B5EF4-FFF2-40B4-BE49-F238E27FC236}">
                <a16:creationId xmlns:a16="http://schemas.microsoft.com/office/drawing/2014/main" id="{96203C6A-E39C-E3D3-2667-94B13269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66" y="3928704"/>
            <a:ext cx="3722205" cy="24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ve By Loews - Arlington, TX - It's all fun and games daily on the Clover  Club Lawn. ☀️ #LiveLoewsArlington | Facebook">
            <a:extLst>
              <a:ext uri="{FF2B5EF4-FFF2-40B4-BE49-F238E27FC236}">
                <a16:creationId xmlns:a16="http://schemas.microsoft.com/office/drawing/2014/main" id="{6A35EBEF-0CF3-50FE-746D-86686E94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2" y="4067676"/>
            <a:ext cx="2510159" cy="26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DE16B-D74F-64D3-7B89-D1E9A8A62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701" y="4391442"/>
            <a:ext cx="3833570" cy="23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2219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F2B1F0AE22F41A64831430B6CFDA7" ma:contentTypeVersion="0" ma:contentTypeDescription="Create a new document." ma:contentTypeScope="" ma:versionID="e338f716b048447683a1f53cee3ffa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b6ef6753c18aa1cd4b764884f75f7b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B34A53-C0CE-45DF-8744-CEDFDEF98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778</Words>
  <Application>Microsoft Office PowerPoint</Application>
  <PresentationFormat>Widescreen</PresentationFormat>
  <Paragraphs>92</Paragraphs>
  <Slides>18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 MT</vt:lpstr>
      <vt:lpstr>GT America Extended</vt:lpstr>
      <vt:lpstr>3DFloatVTI</vt:lpstr>
      <vt:lpstr>PowerPoint Presentation</vt:lpstr>
      <vt:lpstr>REGISTER NOW!</vt:lpstr>
      <vt:lpstr>Who should attend CRC?</vt:lpstr>
      <vt:lpstr>Arlington Entertainment District</vt:lpstr>
      <vt:lpstr>Location: Arlington, TX</vt:lpstr>
      <vt:lpstr>Pre-Conference Agenda/Timeline</vt:lpstr>
      <vt:lpstr>April 18-19, 2024 - Chapter Chair Training</vt:lpstr>
      <vt:lpstr>PowerPoint Presentation</vt:lpstr>
      <vt:lpstr>Tailgate Reception -  support for your favorite sports team with a polo, jersey, or t-shirt.</vt:lpstr>
      <vt:lpstr>Golden Gavel Gala – Wear Gold!</vt:lpstr>
      <vt:lpstr>Conference Agenda</vt:lpstr>
      <vt:lpstr>Essential Information</vt:lpstr>
      <vt:lpstr>PowerPoint Presentation</vt:lpstr>
      <vt:lpstr>PowerPoint Presentation</vt:lpstr>
      <vt:lpstr>Make a weekend of it!</vt:lpstr>
      <vt:lpstr>PowerPoint Presentation</vt:lpstr>
      <vt:lpstr>Sneak Peek: Hospitality Suite</vt:lpstr>
      <vt:lpstr>Sneak Peek: Hospitality Suite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CRC</dc:title>
  <dc:creator>Pam Duffy</dc:creator>
  <cp:lastModifiedBy>Pamela Duffy</cp:lastModifiedBy>
  <cp:revision>11</cp:revision>
  <dcterms:created xsi:type="dcterms:W3CDTF">2023-04-26T15:03:43Z</dcterms:created>
  <dcterms:modified xsi:type="dcterms:W3CDTF">2024-02-16T18:51:51Z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0x01010012FF2B1F0AE22F41A64831430B6CFDA7</vt:lpwstr>
  </property>
</Properties>
</file>